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68" r:id="rId2"/>
    <p:sldId id="761" r:id="rId3"/>
    <p:sldId id="758" r:id="rId4"/>
    <p:sldId id="760" r:id="rId5"/>
    <p:sldId id="759" r:id="rId6"/>
    <p:sldId id="763" r:id="rId7"/>
    <p:sldId id="764" r:id="rId8"/>
    <p:sldId id="762" r:id="rId9"/>
    <p:sldId id="765" r:id="rId10"/>
    <p:sldId id="769" r:id="rId11"/>
    <p:sldId id="766" r:id="rId12"/>
    <p:sldId id="768" r:id="rId13"/>
    <p:sldId id="773" r:id="rId14"/>
    <p:sldId id="776" r:id="rId15"/>
    <p:sldId id="777" r:id="rId16"/>
    <p:sldId id="767" r:id="rId17"/>
    <p:sldId id="772" r:id="rId18"/>
    <p:sldId id="771" r:id="rId19"/>
    <p:sldId id="438" r:id="rId20"/>
    <p:sldId id="775" r:id="rId21"/>
    <p:sldId id="774" r:id="rId22"/>
    <p:sldId id="770" r:id="rId23"/>
    <p:sldId id="781" r:id="rId24"/>
    <p:sldId id="780" r:id="rId25"/>
    <p:sldId id="576" r:id="rId26"/>
    <p:sldId id="779" r:id="rId27"/>
    <p:sldId id="783" r:id="rId28"/>
    <p:sldId id="784" r:id="rId29"/>
    <p:sldId id="782" r:id="rId30"/>
    <p:sldId id="787" r:id="rId31"/>
    <p:sldId id="786" r:id="rId32"/>
    <p:sldId id="788" r:id="rId33"/>
    <p:sldId id="785" r:id="rId34"/>
    <p:sldId id="534" r:id="rId35"/>
    <p:sldId id="791" r:id="rId36"/>
    <p:sldId id="790" r:id="rId37"/>
    <p:sldId id="789" r:id="rId38"/>
    <p:sldId id="792" r:id="rId39"/>
    <p:sldId id="793" r:id="rId40"/>
    <p:sldId id="794" r:id="rId41"/>
    <p:sldId id="795" r:id="rId42"/>
    <p:sldId id="797" r:id="rId43"/>
    <p:sldId id="801" r:id="rId44"/>
    <p:sldId id="798" r:id="rId45"/>
    <p:sldId id="800" r:id="rId46"/>
    <p:sldId id="799" r:id="rId47"/>
    <p:sldId id="802" r:id="rId48"/>
    <p:sldId id="803" r:id="rId49"/>
    <p:sldId id="804" r:id="rId50"/>
    <p:sldId id="806" r:id="rId51"/>
    <p:sldId id="807" r:id="rId52"/>
    <p:sldId id="809" r:id="rId53"/>
    <p:sldId id="808" r:id="rId54"/>
    <p:sldId id="810" r:id="rId55"/>
    <p:sldId id="805" r:id="rId56"/>
    <p:sldId id="811" r:id="rId57"/>
    <p:sldId id="812" r:id="rId58"/>
    <p:sldId id="813" r:id="rId59"/>
    <p:sldId id="815" r:id="rId60"/>
    <p:sldId id="816" r:id="rId61"/>
    <p:sldId id="814" r:id="rId62"/>
    <p:sldId id="817" r:id="rId63"/>
    <p:sldId id="818" r:id="rId64"/>
    <p:sldId id="822" r:id="rId65"/>
    <p:sldId id="821" r:id="rId66"/>
    <p:sldId id="820" r:id="rId67"/>
    <p:sldId id="819" r:id="rId68"/>
    <p:sldId id="823" r:id="rId69"/>
    <p:sldId id="825" r:id="rId70"/>
    <p:sldId id="824" r:id="rId71"/>
    <p:sldId id="827" r:id="rId72"/>
    <p:sldId id="828" r:id="rId73"/>
    <p:sldId id="82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952" autoAdjust="0"/>
  </p:normalViewPr>
  <p:slideViewPr>
    <p:cSldViewPr>
      <p:cViewPr>
        <p:scale>
          <a:sx n="60" d="100"/>
          <a:sy n="60" d="100"/>
        </p:scale>
        <p:origin x="-4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8662A-4A8E-43D2-AAAD-272B0DE71DF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191C4-01E2-4630-8224-42DFF5302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2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venir LT 35 Light" charset="0"/>
                <a:ea typeface="MS PGothic" pitchFamily="34" charset="-128"/>
              </a:rPr>
              <a:t>Conceptually, unopposed global neuromuscular blockade is an intervention with capacity to cause great psychological harm, unless it is counteracted by general anaesthesia (as evident in syringe swap reports)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Avenir LT 35 Light" charset="0"/>
              <a:ea typeface="MS PGothic" pitchFamily="34" charset="-128"/>
            </a:endParaRPr>
          </a:p>
          <a:p>
            <a:pPr eaLnBrk="1" hangingPunct="1"/>
            <a:r>
              <a:rPr lang="en-US" smtClean="0">
                <a:latin typeface="Avenir LT 35 Light" charset="0"/>
                <a:ea typeface="MS PGothic" pitchFamily="34" charset="-128"/>
              </a:rPr>
              <a:t>NAP5 contains reports of paralysis at induction, on transfer into theatre, during surgery, during transfer from theatre, and during recovery. </a:t>
            </a:r>
          </a:p>
          <a:p>
            <a:pPr eaLnBrk="1" hangingPunct="1"/>
            <a:endParaRPr lang="en-US" smtClean="0">
              <a:latin typeface="Avenir LT 35 Light" charset="0"/>
              <a:ea typeface="MS PGothic" pitchFamily="34" charset="-128"/>
            </a:endParaRPr>
          </a:p>
          <a:p>
            <a:pPr eaLnBrk="1" hangingPunct="1"/>
            <a:r>
              <a:rPr lang="en-US" smtClean="0">
                <a:latin typeface="Avenir LT 35 Light" charset="0"/>
                <a:ea typeface="MS PGothic" pitchFamily="34" charset="-128"/>
              </a:rPr>
              <a:t>A disruption of the balance can occur at any time during anaesthesia.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A552F0-BCC5-484F-AB08-04072B83E9DC}" type="slidenum">
              <a:rPr lang="en-GB" smtClean="0">
                <a:latin typeface="Calibri" pitchFamily="34" charset="0"/>
                <a:ea typeface="MS PGothic" pitchFamily="34" charset="-128"/>
              </a:rPr>
              <a:pPr/>
              <a:t>25</a:t>
            </a:fld>
            <a:endParaRPr lang="en-GB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a </a:t>
            </a:r>
            <a:r>
              <a:rPr lang="en-GB" dirty="0" err="1" smtClean="0"/>
              <a:t>precis</a:t>
            </a:r>
            <a:r>
              <a:rPr lang="en-GB" dirty="0" smtClean="0"/>
              <a:t> of a patient centred explanation. We have suggested a slightly more detailed version of this explanatory table for incorporation into patient literature. A copy is in NAP5 and in your </a:t>
            </a:r>
            <a:r>
              <a:rPr lang="en-GB" dirty="0" err="1" smtClean="0"/>
              <a:t>handout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0F0-8316-4A1A-9C95-1994DB86990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3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onalauditprojects.org.uk/NAP5-Anaesthetia-Awareness-Pathwa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3" y="1484784"/>
            <a:ext cx="3950593" cy="559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917990" cy="84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0388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range of incidences….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765"/>
            <a:ext cx="9108504" cy="37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3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15898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77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6315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8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NAP5 pathway</a:t>
            </a:r>
            <a:endParaRPr lang="en-GB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3573016"/>
            <a:ext cx="66027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31040"/>
            <a:ext cx="9108504" cy="15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5554106"/>
            <a:ext cx="786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See more at</a:t>
            </a:r>
          </a:p>
          <a:p>
            <a:r>
              <a:rPr lang="en-GB" dirty="0"/>
              <a:t> 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www.nationalauditprojects.org.uk/NAP5-Anaesthetia-Awareness-Pathway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4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NAP5 pathway</a:t>
            </a:r>
            <a:endParaRPr lang="en-GB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05"/>
            <a:ext cx="9144000" cy="78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68537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1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72816"/>
            <a:ext cx="69817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86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400600" cy="57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dirty="0" smtClean="0"/>
              <a:t>Induction - ‘Mind the gap’ checklist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23211" cy="613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612463"/>
            <a:ext cx="5256584" cy="53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9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57088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1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179512" y="1556792"/>
            <a:ext cx="59221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 bwMode="auto">
          <a:xfrm>
            <a:off x="571338" y="3739108"/>
            <a:ext cx="5786054" cy="164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23961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9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" y="1484784"/>
            <a:ext cx="5394555" cy="548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62307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5630223" cy="274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ea typeface="MS PGothic" pitchFamily="34" charset="-128"/>
            </a:endParaRPr>
          </a:p>
        </p:txBody>
      </p:sp>
      <p:pic>
        <p:nvPicPr>
          <p:cNvPr id="40962" name="Content Placeholder 3" descr="Fig 19 2b.tif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88" r="-20488"/>
          <a:stretch>
            <a:fillRect/>
          </a:stretch>
        </p:blipFill>
        <p:spPr>
          <a:xfrm>
            <a:off x="-1549400" y="87313"/>
            <a:ext cx="12312650" cy="6770687"/>
          </a:xfrm>
        </p:spPr>
      </p:pic>
    </p:spTree>
    <p:extLst>
      <p:ext uri="{BB962C8B-B14F-4D97-AF65-F5344CB8AC3E}">
        <p14:creationId xmlns:p14="http://schemas.microsoft.com/office/powerpoint/2010/main" val="29279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2776"/>
            <a:ext cx="5255121" cy="564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46646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5" y="1684019"/>
            <a:ext cx="6316665" cy="1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0" y="2780928"/>
            <a:ext cx="62784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556792"/>
            <a:ext cx="636604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7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25"/>
          <a:stretch/>
        </p:blipFill>
        <p:spPr bwMode="auto">
          <a:xfrm>
            <a:off x="467544" y="3963095"/>
            <a:ext cx="5400600" cy="277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484784"/>
            <a:ext cx="4857042" cy="2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42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652253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3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565176"/>
            <a:ext cx="6507058" cy="37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3" y="1628800"/>
            <a:ext cx="59920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0" y="4509120"/>
            <a:ext cx="5536830" cy="7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4784"/>
            <a:ext cx="5571728" cy="45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55606"/>
              </p:ext>
            </p:extLst>
          </p:nvPr>
        </p:nvGraphicFramePr>
        <p:xfrm>
          <a:off x="2091" y="908720"/>
          <a:ext cx="9106413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48413"/>
              </a:tblGrid>
              <a:tr h="924133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baseline="0" dirty="0" smtClean="0">
                          <a:latin typeface="AvenirLT-Heavy"/>
                        </a:rPr>
                        <a:t>What will this feel like? 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baseline="0" dirty="0" smtClean="0">
                          <a:latin typeface="AvenirLT-Heavy"/>
                        </a:rPr>
                        <a:t>What will I remember</a:t>
                      </a:r>
                      <a:r>
                        <a:rPr lang="en-GB" sz="2000" b="0" i="0" u="none" strike="noStrike" baseline="0" dirty="0" smtClean="0">
                          <a:latin typeface="AvenirLT-Heavy"/>
                        </a:rPr>
                        <a:t>?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smtClean="0">
                          <a:latin typeface="AvenirLT-Heavy"/>
                        </a:rPr>
                        <a:t>What’s the risk related to the</a:t>
                      </a:r>
                    </a:p>
                    <a:p>
                      <a:pPr algn="l"/>
                      <a:r>
                        <a:rPr lang="en-GB" sz="1800" b="0" i="0" u="none" strike="noStrike" baseline="0" dirty="0" smtClean="0">
                          <a:latin typeface="AvenirLT-Heavy"/>
                        </a:rPr>
                        <a:t>sedation drugs?</a:t>
                      </a:r>
                      <a:endParaRPr lang="en-GB" sz="4400" dirty="0"/>
                    </a:p>
                  </a:txBody>
                  <a:tcPr/>
                </a:tc>
              </a:tr>
              <a:tr h="1324591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Not sedated: awake</a:t>
                      </a:r>
                      <a:endParaRPr lang="en-GB" sz="20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awake, possibly anxious. There may be mild 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discomfort (depending on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 am having done)</a:t>
                      </a:r>
                      <a:endParaRPr lang="en-GB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Everything</a:t>
                      </a:r>
                      <a:endParaRPr lang="en-GB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Nearly zero</a:t>
                      </a:r>
                      <a:endParaRPr lang="en-GB" sz="2000" dirty="0"/>
                    </a:p>
                  </a:txBody>
                  <a:tcPr marL="45720" marR="45720"/>
                </a:tc>
              </a:tr>
              <a:tr h="83172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Minimal sedation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awake and calm.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may be mild or brief 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discomfort.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Probably everything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Very low</a:t>
                      </a:r>
                      <a:endParaRPr lang="en-GB" sz="2000" dirty="0"/>
                    </a:p>
                  </a:txBody>
                  <a:tcPr/>
                </a:tc>
              </a:tr>
              <a:tr h="83172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Moderate sedation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sleepy and calm but remain in control. I may feel mild discomfort.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might</a:t>
                      </a:r>
                      <a:r>
                        <a:rPr lang="en-GB" sz="2000" baseline="0" dirty="0" smtClean="0"/>
                        <a:t> remember some things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Low</a:t>
                      </a:r>
                      <a:endParaRPr lang="en-GB" sz="2000" dirty="0"/>
                    </a:p>
                  </a:txBody>
                  <a:tcPr/>
                </a:tc>
              </a:tr>
              <a:tr h="912371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Deep sedation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 am asleep, I will not be in control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Probably very little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Higher risk: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 breathing may slow when I am asleep –and I may need help to breathe </a:t>
                      </a:r>
                      <a:endParaRPr lang="en-GB" sz="1600" dirty="0"/>
                    </a:p>
                  </a:txBody>
                  <a:tcPr/>
                </a:tc>
              </a:tr>
              <a:tr h="1305164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Anaesthesia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 am deeply</a:t>
                      </a:r>
                      <a:r>
                        <a:rPr lang="en-GB" sz="1600" baseline="0" dirty="0" smtClean="0"/>
                        <a:t> asleep and unable to respond.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Very unlikely to remember</a:t>
                      </a:r>
                      <a:r>
                        <a:rPr lang="en-GB" sz="2000" baseline="0" dirty="0" smtClean="0"/>
                        <a:t> anything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Higher risk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My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breathing may slow or stop and my BP and HR rate may fall. I will need a specialist doctor to look after me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" y="1484784"/>
            <a:ext cx="5569920" cy="55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556792"/>
            <a:ext cx="541747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5661248"/>
            <a:ext cx="5670315" cy="61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67058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5168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Recommendations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904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45021"/>
            <a:ext cx="5184576" cy="520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2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National recommendations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23015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4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National recommendations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55473"/>
            <a:ext cx="5679596" cy="4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National recommendations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b="-9088"/>
          <a:stretch/>
        </p:blipFill>
        <p:spPr bwMode="auto">
          <a:xfrm>
            <a:off x="251520" y="1628800"/>
            <a:ext cx="58085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</a:t>
            </a:r>
            <a:r>
              <a:rPr lang="en-GB" dirty="0" smtClean="0"/>
              <a:t>nstitutional recommendations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6013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</a:t>
            </a:r>
            <a:r>
              <a:rPr lang="en-GB" dirty="0" smtClean="0"/>
              <a:t>nstitutional recommendations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" y="1628800"/>
            <a:ext cx="569467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69433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</a:t>
            </a:r>
            <a:r>
              <a:rPr lang="en-GB" dirty="0" smtClean="0"/>
              <a:t>nstitutional recommendations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4" y="1484784"/>
            <a:ext cx="59662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</a:t>
            </a:r>
            <a:r>
              <a:rPr lang="en-GB" dirty="0" smtClean="0"/>
              <a:t>nstitutional recommendations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19" y="1484784"/>
            <a:ext cx="659262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</a:t>
            </a:r>
            <a:r>
              <a:rPr lang="en-GB" dirty="0" smtClean="0"/>
              <a:t>nstitutional recommendations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628800"/>
            <a:ext cx="70880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5688632" cy="58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48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8" y="1484784"/>
            <a:ext cx="616638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5406727" cy="32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50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" y="1499567"/>
            <a:ext cx="5931861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93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55324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40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66005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94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92670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28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70399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34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1667"/>
            <a:ext cx="6234958" cy="51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14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8700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58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1370"/>
            <a:ext cx="5832648" cy="57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80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46671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1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04238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2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67" y="1484784"/>
            <a:ext cx="4520723" cy="36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389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832648" cy="5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7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4" y="1484784"/>
            <a:ext cx="61995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943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1650956"/>
            <a:ext cx="7080962" cy="45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88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8" y="1499592"/>
            <a:ext cx="6314118" cy="51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312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782160"/>
            <a:ext cx="6727500" cy="272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163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667170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51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628800"/>
            <a:ext cx="7056346" cy="194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070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540"/>
            <a:ext cx="6410986" cy="50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202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1433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01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6840760" cy="45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1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Methods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84784"/>
            <a:ext cx="4622760" cy="58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66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5" y="1916832"/>
            <a:ext cx="7640913" cy="40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699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2" y="1548468"/>
            <a:ext cx="6346258" cy="425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323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Individual practitioner recommendations</a:t>
            </a:r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676056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75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4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323016" cy="7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1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Findings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3867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5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427</Words>
  <Application>Microsoft Office PowerPoint</Application>
  <PresentationFormat>On-screen Show (4:3)</PresentationFormat>
  <Paragraphs>105</Paragraphs>
  <Slides>73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Introduction</vt:lpstr>
      <vt:lpstr>Introduction</vt:lpstr>
      <vt:lpstr>Objectives</vt:lpstr>
      <vt:lpstr>Objectives</vt:lpstr>
      <vt:lpstr>Methods</vt:lpstr>
      <vt:lpstr>Methods</vt:lpstr>
      <vt:lpstr>Findings</vt:lpstr>
      <vt:lpstr>Findings</vt:lpstr>
      <vt:lpstr>Findings</vt:lpstr>
      <vt:lpstr>A range of incidences….</vt:lpstr>
      <vt:lpstr>Findings</vt:lpstr>
      <vt:lpstr>Findings</vt:lpstr>
      <vt:lpstr>NAP5 pathway</vt:lpstr>
      <vt:lpstr>NAP5 pathway</vt:lpstr>
      <vt:lpstr>Findings</vt:lpstr>
      <vt:lpstr>Findings</vt:lpstr>
      <vt:lpstr>Findings</vt:lpstr>
      <vt:lpstr>Induction - ‘Mind the gap’ checklist</vt:lpstr>
      <vt:lpstr>Findings</vt:lpstr>
      <vt:lpstr>Findings</vt:lpstr>
      <vt:lpstr>Findings</vt:lpstr>
      <vt:lpstr>Findings</vt:lpstr>
      <vt:lpstr>Findings</vt:lpstr>
      <vt:lpstr>PowerPoint Presentation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PowerPoint Presentation</vt:lpstr>
      <vt:lpstr>Findings</vt:lpstr>
      <vt:lpstr>Findings</vt:lpstr>
      <vt:lpstr>Findings</vt:lpstr>
      <vt:lpstr>Findings</vt:lpstr>
      <vt:lpstr>Recommendations</vt:lpstr>
      <vt:lpstr>National recommendations</vt:lpstr>
      <vt:lpstr>National recommendations</vt:lpstr>
      <vt:lpstr>National recommendations</vt:lpstr>
      <vt:lpstr>Institutional recommendations</vt:lpstr>
      <vt:lpstr>Institutional recommendations</vt:lpstr>
      <vt:lpstr>Institutional recommendations</vt:lpstr>
      <vt:lpstr>Institutional recommendations</vt:lpstr>
      <vt:lpstr>Institutional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Individual practitioner recommendations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Annique Simpson</cp:lastModifiedBy>
  <cp:revision>92</cp:revision>
  <dcterms:created xsi:type="dcterms:W3CDTF">2014-07-25T06:24:51Z</dcterms:created>
  <dcterms:modified xsi:type="dcterms:W3CDTF">2014-11-11T16:37:23Z</dcterms:modified>
</cp:coreProperties>
</file>